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77" r:id="rId2"/>
    <p:sldId id="490" r:id="rId3"/>
    <p:sldId id="317" r:id="rId4"/>
    <p:sldId id="478" r:id="rId5"/>
    <p:sldId id="479" r:id="rId6"/>
    <p:sldId id="458" r:id="rId7"/>
    <p:sldId id="485" r:id="rId8"/>
    <p:sldId id="492" r:id="rId9"/>
    <p:sldId id="493" r:id="rId10"/>
    <p:sldId id="494" r:id="rId11"/>
    <p:sldId id="491" r:id="rId12"/>
    <p:sldId id="499" r:id="rId13"/>
    <p:sldId id="495" r:id="rId14"/>
    <p:sldId id="503" r:id="rId15"/>
    <p:sldId id="496" r:id="rId16"/>
    <p:sldId id="497" r:id="rId17"/>
    <p:sldId id="498" r:id="rId18"/>
    <p:sldId id="501" r:id="rId19"/>
    <p:sldId id="502" r:id="rId20"/>
    <p:sldId id="482" r:id="rId21"/>
    <p:sldId id="460" r:id="rId22"/>
    <p:sldId id="483" r:id="rId23"/>
    <p:sldId id="484" r:id="rId24"/>
    <p:sldId id="379" r:id="rId25"/>
    <p:sldId id="472" r:id="rId26"/>
    <p:sldId id="487" r:id="rId27"/>
    <p:sldId id="488" r:id="rId28"/>
    <p:sldId id="489" r:id="rId29"/>
    <p:sldId id="457" r:id="rId30"/>
    <p:sldId id="474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1:36.0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0 113,'11'-1,"-1"0,0-1,0 0,16-5,12-4,-4 2,58-22,-60 19,57-13,-46 20,-1 1,2 1,63 7,-6-1,1329-3,-1412 1,1 2,0-1,19 6,-18-4,2 0,26 2,65 7,-77-6,53-1,78 8,10-1,-111-14,-2-1,0 2,113 18,-124-10,2-4,0-2,69-6,-54 2,74 6,-9 21,-78-14,-23-6,59 6,-66-10,49 11,-51-7,0-1,33 2,35-8,-36 1,2 2,104 15,-125-10,0-4,74 0,17-1,-56 12,-53-9,0 0,30 2,-33-6,34 1,89 12,49 15,-180-26,83 12,172 6,27-21,-268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3:49.0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0,'1067'41,"-942"-31,130 28,-174-26,2-4,-2-4,114-8,-37 2,2136 2,-2280-2,2 1,0-2,20-5,-4 2,-13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0:42:11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56,'405'20,"77"-11,-278-13,1696 4,-1835-3,111-19,25-4,258 24,-244 3,-191-2,-2-2,34-6,34-5,188 13,-144 1,-130 0,0 0,-2 0,2 1,0-1,-1 0,1 2,-1-2,1 1,-2 0,2 1,4 2,-6-3,-1 0,-1-1,1 2,-1-1,2 0,-2 1,1-1,-1 0,1-1,-1 2,0-1,2 0,-2 1,0-1,0 0,0 1,0-1,0 0,0 1,0-1,0 0,0 1,0-1,0 0,-2 1,2-1,0 0,-1 1,1-1,-1 0,1 1,-3 0,-13 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0:42:13.9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54,'1383'0,"-1214"-14,2 0,1223 16,-1067-16,14 1,505 13,-824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0:42:18.0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0,'937'0,"-679"13,-18 1,1569-12,-880-4,-609 16,6 1,-242-12,109 19,-110-10,105 3,-167-14,0 1,1 0,-1 1,0 2,33 11,-38-9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0:42:19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1,'3016'0,"-2397"32,-385-15,216 29,-418-42,1 0,39-4,23 2,-77 2,-7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00:42:21.4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80,'5'-4,"-1"1,2 1,-1-1,0 2,1-2,-1 2,2-1,-2 1,0 0,1-1,0 2,0 0,8 0,9-1,698-28,-671 26,55-8,-57 5,57-1,107 8,-189-1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1:38.7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29,'0'-1,"1"0,-1 1,0-2,2 1,-2 0,1-1,-1 1,1 1,1-1,-2-1,1 2,0-1,-1 0,2 1,-1-2,0 2,1-1,-2 1,1 0,0-1,1 1,-1 0,0-2,1 2,-1 0,0 0,2 0,41-5,-39 5,439-4,-226 8,-174-3,50 10,32 2,183 14,74 0,-275-29,156 4,-159 11,-57-6,57 1,-18-4,96 18,-101-10,116 3,-149-16,-1 2,1 3,73 15,-52-2,2-2,0-5,120 4,520-16,-689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2:09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4,'1'1,"1"-1,-1 2,2-2,-2 1,0 0,1 1,-1-2,0 1,1 0,-1 1,0-1,1 0,-1 1,2 2,13 13,-7-13,-1 0,1-1,-1-1,2 1,-1 0,0-2,1 0,8 1,85-5,-54 2,465-2,-494 3,0-3,34-7,37-4,-59 14,15-1,86-12,-65 3,1 5,138 6,-75 2,2169-3,-2281 1,0 1,36 8,34 4,11-1,-74-8,55 3,-43-8,-6 0,1 0,-2 3,54 9,-42-4,2-3,-1-2,0-2,55-5,7 2,685 2,-769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2:12.1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1 117,'5'-2,"1"-2,-1 1,0 0,1 1,0 0,0 0,0 0,1 1,-2 0,2 1,8-2,18-3,-17 1,37-9,1 1,-1 4,0 1,59 0,520 9,-594-4,59-11,-60 8,57-3,-66 8,-18 0,2 0,-1 0,0 0,18-6,-13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2:24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0 108,'7'-4,"-1"0,1 1,0-1,-1 2,1-1,0 0,-1 2,2-2,-1 2,1 1,13-1,29-9,-21 4,2 0,54-2,22-2,-38 0,0 5,126 6,-67 2,4095-3,-4205-1,2-1,34-8,30-2,261 9,-180 4,-142-1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2:26.6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11,'1404'0,"-1357"-6,-30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3:31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81,'2163'0,"-2123"-1,1-4,-2-1,46-12,10-2,-63 13,13-1,2 1,66-2,628 10,-719 1,-1 0,-1 2,23 6,10 0,-33-6,155 20,54 2,-208-22,-1 0,38 13,-41-10,2-2,-2 0,2-1,19 2,65 3,114 26,-139-26,-56-8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3:33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1,'2040'0,"-2007"1,55 11,26 2,-25-13,-36-2,2 3,69 12,-53-6,-2-3,135-6,-72-2,-81 3,-29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2T01:43:46.3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4,'1185'0,"-1139"2,56 10,-58-5,64 1,604-9,-692-1,-1 0,0-1,18-5,-16 4,-1 0,30-1,684 2,-356 6,415-3,-764 1,1 2,31 7,-32-4,61 2,-38-8,-30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8355AFC-50BC-42FB-87CB-E65902C430D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EAB53E1-F829-46B6-8654-13B827D2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7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723900"/>
            <a:ext cx="6427788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33:notes"/>
          <p:cNvSpPr txBox="1">
            <a:spLocks noGrp="1"/>
          </p:cNvSpPr>
          <p:nvPr>
            <p:ph type="body" idx="1"/>
          </p:nvPr>
        </p:nvSpPr>
        <p:spPr>
          <a:xfrm>
            <a:off x="735567" y="4578756"/>
            <a:ext cx="5884532" cy="4337769"/>
          </a:xfrm>
          <a:prstGeom prst="rect">
            <a:avLst/>
          </a:prstGeom>
        </p:spPr>
        <p:txBody>
          <a:bodyPr spcFirstLastPara="1" wrap="square" lIns="97083" tIns="97083" rIns="97083" bIns="97083" anchor="t" anchorCtr="0">
            <a:noAutofit/>
          </a:bodyPr>
          <a:lstStyle/>
          <a:p>
            <a:r>
              <a:rPr lang="en-US" dirty="0"/>
              <a:t>We all know about the silver tsunami – potentially trillions of dollars in wealth to transact in next decade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50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119A-882F-08FA-3856-F0722F3D3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34597-4A1D-4F65-4550-BBA1E50F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5F55-CC89-B198-3003-643F2CBA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64387-A789-8878-5481-0CBD61D2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34633-54ED-D0A2-28DB-D741EF78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1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B15B-5E06-645D-2D47-7334F82D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98A1F-804C-F1E8-376F-48E310DDE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131C-2CD6-469A-B54F-D2B12253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9CB8D-EC20-AC01-F7A3-8A276896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E47DC-3A7F-4881-3E2A-CE4C8399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B6D40-5399-E730-0225-476A64B03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4DAC3-1D06-9A59-BC16-D30CA935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F56E2-B8F4-6250-C66F-3D7544B4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A0E4-C7D5-AD7D-FA9D-27FB83A1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4941D-6EF2-0CAD-DC24-C7CE1E23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0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329600" cy="7076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67500"/>
            <a:ext cx="6096000" cy="14116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0" name="Google Shape;40;p5"/>
          <p:cNvCxnSpPr/>
          <p:nvPr/>
        </p:nvCxnSpPr>
        <p:spPr>
          <a:xfrm>
            <a:off x="1383267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528033" y="2356367"/>
            <a:ext cx="10054400" cy="4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41853">
              <a:spcBef>
                <a:spcPts val="800"/>
              </a:spcBef>
              <a:spcAft>
                <a:spcPts val="0"/>
              </a:spcAft>
              <a:buSzPts val="2800"/>
              <a:buChar char="▪"/>
              <a:defRPr sz="3733"/>
            </a:lvl1pPr>
            <a:lvl2pPr marL="1219170" lvl="1" indent="-541853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3733"/>
            </a:lvl2pPr>
            <a:lvl3pPr marL="1828754" lvl="2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marL="2438339" lvl="3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marL="3047924" lvl="4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marL="3657509" lvl="5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marL="4267093" lvl="6" indent="-541853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marL="4876678" lvl="7" indent="-541853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marL="5486263" lvl="8" indent="-541853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56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0"/>
            <a:ext cx="329600" cy="7076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14454"/>
              </a:solidFill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667500"/>
            <a:ext cx="6096000" cy="14116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>
            <a:off x="0" y="2071208"/>
            <a:ext cx="3296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7"/>
          <p:cNvSpPr/>
          <p:nvPr/>
        </p:nvSpPr>
        <p:spPr>
          <a:xfrm>
            <a:off x="0" y="4114800"/>
            <a:ext cx="3296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0" y="4922000"/>
            <a:ext cx="329600" cy="1936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61" name="Google Shape;61;p7"/>
          <p:cNvCxnSpPr/>
          <p:nvPr/>
        </p:nvCxnSpPr>
        <p:spPr>
          <a:xfrm>
            <a:off x="1383267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528033" y="2364400"/>
            <a:ext cx="3213200" cy="4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40" lvl="1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09" lvl="2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278" lvl="3" indent="-4571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848" lvl="4" indent="-4571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418" lvl="5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987" lvl="6" indent="-4571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557" lvl="7" indent="-4571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126" lvl="8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4905851" y="2364400"/>
            <a:ext cx="3213200" cy="4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40" lvl="1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09" lvl="2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278" lvl="3" indent="-4571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848" lvl="4" indent="-4571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418" lvl="5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987" lvl="6" indent="-4571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557" lvl="7" indent="-4571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126" lvl="8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8283667" y="2364400"/>
            <a:ext cx="3213200" cy="4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40" lvl="1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09" lvl="2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278" lvl="3" indent="-4571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848" lvl="4" indent="-4571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418" lvl="5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6987" lvl="6" indent="-45717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557" lvl="7" indent="-45717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126" lvl="8" indent="-45717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1067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940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E421-1A74-011F-B87A-3352C64E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1E7DC-C88C-2E13-99C5-31754A04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9EE7-1BEA-4AA5-4058-351CF340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34DB4-B63B-D462-34C0-7E9646AF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74A3-2D96-5AF9-8C88-6140F8CF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9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67F0-81C8-7840-901D-8CCE3A7C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F9DF-34F8-444F-87F6-624708198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4564-E355-028A-8586-80CEB783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5F09-F1A3-6867-C915-70A9BE90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0F13E-09DE-30D6-CF2C-15FEA15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7F9C-EC58-F5A7-54DE-8CE46CDD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E1CC-080E-67D0-B884-AD9133A10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BD917-5ABA-87BD-EE51-C09BF505B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E28AE-E645-E8D7-A0F9-9C4BDD63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7D10-46F0-03CF-F884-B33EC661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E6B90-BDB6-657D-0EAE-95089BFD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CA8D-059F-24F4-7B0B-692B0829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7161A-23F5-5F8F-CDF6-5E9BE62E9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85FB5-0A78-F40A-F10B-EC833CB3D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6ED29-B4ED-D29D-58A0-0E7D0F8B4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C8637-7209-8613-8E35-BE863F8CA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13CBC-C1DE-BE3D-B3D4-6E0E3AEA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EFF4D1-22D4-C9AC-B814-A118B8B21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7AA2A-3896-C84C-C0FB-377A839E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27B8-F217-38E3-369D-91FDD9F7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F0FAC-8586-0079-370E-12C0967B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C4490-97DF-8E80-3FE9-03C566BD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A445D-F91D-0A42-D657-012BC617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64F3F-62AE-B394-56DB-56020B3E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98761-373D-9D5C-5E26-85C83427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14DE5-1E84-931B-200A-CE1C20C6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CBAC-BE28-42B1-439C-F379A6DB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2AD4-A60C-1480-E686-0A64A75E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CA064-EB51-B8D7-F867-152464451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628E8-7967-1B4E-4335-30216968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66C70-BDFE-0BCD-FEB4-C57CE0F5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599E2-E08B-82C6-8A5B-0EB3948A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C6D0-8D79-9367-97CF-96A2E482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59DED-E254-ED84-6C7A-CFC0D4771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FD3B3-CD05-D583-A2BF-6B56CD262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EFB83-A160-0AC0-B7F9-654341AE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F7D6E-E189-898C-859A-D9BD2381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38A1D-13C7-4C63-13C7-5F56467A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97C260-E7F5-B185-D876-DAC61962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79AE3-C487-7222-9EB8-1DAE9A6C1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E9C0-0E1D-791C-7541-1C9B7B4D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015F-353C-4FC6-9572-011842E829B2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084E-1E67-EAFA-11B6-1255405F3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5E8B-E878-D4A8-0919-821167998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CE46-90D2-4B15-B3B1-AC8C7B619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8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E9B2F-318A-F468-F198-970BD4F11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645" y="159797"/>
            <a:ext cx="11168107" cy="3984363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rgbClr val="FFFFFF"/>
                </a:solidFill>
              </a:rPr>
              <a:t>Local First Workshop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Building Wealth &amp; Impact in Your Small Business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800" dirty="0">
                <a:solidFill>
                  <a:srgbClr val="FFFFFF"/>
                </a:solidFill>
              </a:rPr>
              <a:t> </a:t>
            </a:r>
            <a:br>
              <a:rPr lang="en-US" sz="8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Grand Rapids, June 6,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1A732-32E5-FD88-8805-58767DF77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398682"/>
            <a:ext cx="10005951" cy="1930400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/>
              <a:t>Roy Messing</a:t>
            </a:r>
          </a:p>
          <a:p>
            <a:pPr algn="l"/>
            <a:r>
              <a:rPr lang="en-US" sz="4400" dirty="0"/>
              <a:t>Michigan Center for Employee Ownership</a:t>
            </a:r>
          </a:p>
        </p:txBody>
      </p:sp>
    </p:spTree>
    <p:extLst>
      <p:ext uri="{BB962C8B-B14F-4D97-AF65-F5344CB8AC3E}">
        <p14:creationId xmlns:p14="http://schemas.microsoft.com/office/powerpoint/2010/main" val="77828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48E0-780F-E652-ED99-877FAAEC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707633"/>
            <a:ext cx="5349380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Mr. &amp; Mrs. John Q. Public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95D00-BFA0-EFFE-ADC9-A9928DF6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79233"/>
            <a:ext cx="10054400" cy="4488734"/>
          </a:xfrm>
        </p:spPr>
        <p:txBody>
          <a:bodyPr>
            <a:normAutofit/>
          </a:bodyPr>
          <a:lstStyle/>
          <a:p>
            <a:pPr marL="67732" indent="0">
              <a:buNone/>
            </a:pPr>
            <a:r>
              <a:rPr lang="en-US" sz="2800" u="sng" dirty="0"/>
              <a:t>Total Cost</a:t>
            </a:r>
            <a:r>
              <a:rPr lang="en-US" sz="2800" dirty="0"/>
              <a:t>:</a:t>
            </a:r>
          </a:p>
          <a:p>
            <a:pPr marL="67732" indent="0">
              <a:buNone/>
            </a:pPr>
            <a:r>
              <a:rPr lang="en-US" sz="2800" dirty="0"/>
              <a:t>They meet with their financial planner, and it is determined that they need $2,000,000 of financial resources to accomplish this goal (this includes future social security and retirement payments).</a:t>
            </a:r>
          </a:p>
          <a:p>
            <a:pPr marL="67732" indent="0">
              <a:buNone/>
            </a:pPr>
            <a:endParaRPr lang="en-US" sz="800" dirty="0"/>
          </a:p>
          <a:p>
            <a:pPr marL="67732" indent="0">
              <a:buNone/>
            </a:pPr>
            <a:r>
              <a:rPr lang="en-US" sz="2800" dirty="0"/>
              <a:t>They currently project personal resources of $1,000,000 and had a third party appraise the company at $500,000. With the $1.5 million of resources, the Publics have a wealth gap of $500,000.</a:t>
            </a:r>
          </a:p>
          <a:p>
            <a:pPr marL="67732" indent="0">
              <a:buNone/>
            </a:pPr>
            <a:endParaRPr lang="en-US" sz="800" dirty="0"/>
          </a:p>
          <a:p>
            <a:pPr marL="67732" indent="0">
              <a:buNone/>
            </a:pPr>
            <a:r>
              <a:rPr lang="en-US" sz="2800" dirty="0"/>
              <a:t>How do the Publics address this wealth gap?</a:t>
            </a:r>
          </a:p>
          <a:p>
            <a:pPr marL="67732" indent="0">
              <a:buNone/>
            </a:pPr>
            <a:endParaRPr lang="en-US" sz="2800" dirty="0"/>
          </a:p>
          <a:p>
            <a:pPr marL="67732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85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7EFD-D5FA-4FAB-AE9A-147D35A0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your major goals and desires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80BD-7AB3-374A-CEEE-318D915DF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are your goals big and small?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Putting my kids through college</a:t>
            </a:r>
          </a:p>
          <a:p>
            <a:r>
              <a:rPr lang="en-US" dirty="0"/>
              <a:t>Buy my first home</a:t>
            </a:r>
          </a:p>
          <a:p>
            <a:r>
              <a:rPr lang="en-US" dirty="0"/>
              <a:t>Paying off my home loan and retiring comfortably</a:t>
            </a:r>
          </a:p>
          <a:p>
            <a:r>
              <a:rPr lang="en-US" dirty="0"/>
              <a:t>Acquiring a lake house or “winter property”</a:t>
            </a:r>
          </a:p>
          <a:p>
            <a:r>
              <a:rPr lang="en-US" dirty="0"/>
              <a:t>Buying a yacht and sailing around the world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will it cost you to meet these goals?</a:t>
            </a:r>
          </a:p>
        </p:txBody>
      </p:sp>
    </p:spTree>
    <p:extLst>
      <p:ext uri="{BB962C8B-B14F-4D97-AF65-F5344CB8AC3E}">
        <p14:creationId xmlns:p14="http://schemas.microsoft.com/office/powerpoint/2010/main" val="387124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71FC-8BD4-02AD-52B5-B058E6CF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stock of your financial 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9765-A991-98A8-55D5-6194AF44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Cash &amp; Investments</a:t>
            </a:r>
          </a:p>
          <a:p>
            <a:r>
              <a:rPr lang="en-US" dirty="0"/>
              <a:t>Retirement accounts</a:t>
            </a:r>
          </a:p>
          <a:p>
            <a:r>
              <a:rPr lang="en-US" dirty="0"/>
              <a:t>Vehicles &amp; Equipment</a:t>
            </a:r>
          </a:p>
          <a:p>
            <a:r>
              <a:rPr lang="en-US" dirty="0"/>
              <a:t>Real Property</a:t>
            </a:r>
          </a:p>
          <a:p>
            <a:r>
              <a:rPr lang="en-US" dirty="0"/>
              <a:t>Businesses</a:t>
            </a:r>
          </a:p>
          <a:p>
            <a:r>
              <a:rPr lang="en-US" dirty="0"/>
              <a:t>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difference or Financial GAP?</a:t>
            </a:r>
          </a:p>
        </p:txBody>
      </p:sp>
    </p:spTree>
    <p:extLst>
      <p:ext uri="{BB962C8B-B14F-4D97-AF65-F5344CB8AC3E}">
        <p14:creationId xmlns:p14="http://schemas.microsoft.com/office/powerpoint/2010/main" val="103889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48E0-780F-E652-ED99-877FAAEC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707633"/>
            <a:ext cx="5625483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Plan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95D00-BFA0-EFFE-ADC9-A9928DF6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79233"/>
            <a:ext cx="10054400" cy="4488734"/>
          </a:xfrm>
        </p:spPr>
        <p:txBody>
          <a:bodyPr>
            <a:normAutofit/>
          </a:bodyPr>
          <a:lstStyle/>
          <a:p>
            <a:pPr marL="67732" indent="0">
              <a:buNone/>
            </a:pPr>
            <a:r>
              <a:rPr lang="en-US" sz="2800" dirty="0"/>
              <a:t>The owner needs to review the operation to determine how to increase the value of the business to help meet their individual financial and other goals. </a:t>
            </a:r>
          </a:p>
          <a:p>
            <a:endParaRPr lang="en-US" sz="2800" dirty="0"/>
          </a:p>
          <a:p>
            <a:r>
              <a:rPr lang="en-US" sz="2800" dirty="0"/>
              <a:t>Create a plan that increased the value of the company</a:t>
            </a:r>
          </a:p>
          <a:p>
            <a:r>
              <a:rPr lang="en-US" sz="2800" dirty="0"/>
              <a:t>Determine if this can be accomplished in the desired timeframe</a:t>
            </a:r>
          </a:p>
          <a:p>
            <a:r>
              <a:rPr lang="en-US" sz="2800" dirty="0"/>
              <a:t>If not, they will have to either extend their desired timeframe, or reduce their expectations.</a:t>
            </a:r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739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31EC-5E53-E058-5F2F-764B9E53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033" y="707633"/>
            <a:ext cx="4278400" cy="1371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Plan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B06D6-0D0F-31AC-BA4A-308187729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732" indent="0">
              <a:buNone/>
            </a:pPr>
            <a:r>
              <a:rPr lang="en-US" dirty="0"/>
              <a:t>Smart Goals</a:t>
            </a:r>
          </a:p>
          <a:p>
            <a:r>
              <a:rPr lang="en-US" dirty="0"/>
              <a:t>Specific</a:t>
            </a:r>
          </a:p>
          <a:p>
            <a:r>
              <a:rPr lang="en-US" dirty="0"/>
              <a:t>Measurable</a:t>
            </a:r>
          </a:p>
          <a:p>
            <a:r>
              <a:rPr lang="en-US" dirty="0"/>
              <a:t>Achievable</a:t>
            </a:r>
          </a:p>
          <a:p>
            <a:r>
              <a:rPr lang="en-US" dirty="0"/>
              <a:t>Relevant</a:t>
            </a:r>
          </a:p>
          <a:p>
            <a:r>
              <a:rPr lang="en-US" dirty="0"/>
              <a:t>Time-Bound</a:t>
            </a:r>
          </a:p>
        </p:txBody>
      </p:sp>
    </p:spTree>
    <p:extLst>
      <p:ext uri="{BB962C8B-B14F-4D97-AF65-F5344CB8AC3E}">
        <p14:creationId xmlns:p14="http://schemas.microsoft.com/office/powerpoint/2010/main" val="243054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1136-663B-CFF1-19B1-6FA9B891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81" y="707633"/>
            <a:ext cx="5231236" cy="1371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Drives Business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7416-C40E-E667-EDDC-7BA0D92E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919" y="1899298"/>
            <a:ext cx="10054400" cy="7836929"/>
          </a:xfrm>
        </p:spPr>
        <p:txBody>
          <a:bodyPr/>
          <a:lstStyle/>
          <a:p>
            <a:pPr marL="67732" indent="0">
              <a:buNone/>
            </a:pPr>
            <a:endParaRPr lang="en-US" sz="800" dirty="0"/>
          </a:p>
          <a:p>
            <a:r>
              <a:rPr lang="en-US" sz="2800" dirty="0"/>
              <a:t>Positive Trends – Sales, Net Income, Working Capital</a:t>
            </a:r>
          </a:p>
          <a:p>
            <a:r>
              <a:rPr lang="en-US" sz="2800" dirty="0"/>
              <a:t>Customer Diversification &amp; Satisfaction</a:t>
            </a:r>
          </a:p>
          <a:p>
            <a:r>
              <a:rPr lang="en-US" sz="2800" dirty="0"/>
              <a:t>Qualified Management Team (vs. owner controlled)</a:t>
            </a:r>
          </a:p>
          <a:p>
            <a:r>
              <a:rPr lang="en-US" sz="2800" dirty="0"/>
              <a:t>Clean Financials</a:t>
            </a:r>
          </a:p>
          <a:p>
            <a:r>
              <a:rPr lang="en-US" sz="2800" dirty="0"/>
              <a:t>Recurring Revenue</a:t>
            </a:r>
          </a:p>
          <a:p>
            <a:r>
              <a:rPr lang="en-US" sz="2800" dirty="0"/>
              <a:t>Size of Company</a:t>
            </a:r>
          </a:p>
          <a:p>
            <a:endParaRPr lang="en-US" sz="2800" dirty="0"/>
          </a:p>
          <a:p>
            <a:endParaRPr lang="en-US" sz="800" dirty="0"/>
          </a:p>
          <a:p>
            <a:pPr marL="67732" indent="0">
              <a:buNone/>
            </a:pPr>
            <a:endParaRPr lang="en-US" sz="2800" dirty="0"/>
          </a:p>
          <a:p>
            <a:endParaRPr lang="en-US" sz="800" dirty="0"/>
          </a:p>
          <a:p>
            <a:pPr marL="67732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E3E7-C624-8680-C738-2E31C5517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831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1136-663B-CFF1-19B1-6FA9B891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81" y="707633"/>
            <a:ext cx="5231236" cy="1371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 under your control?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7416-C40E-E667-EDDC-7BA0D92E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919" y="1899298"/>
            <a:ext cx="10054400" cy="7836929"/>
          </a:xfrm>
        </p:spPr>
        <p:txBody>
          <a:bodyPr/>
          <a:lstStyle/>
          <a:p>
            <a:pPr marL="67732" indent="0">
              <a:buNone/>
            </a:pPr>
            <a:endParaRPr lang="en-US" sz="800" dirty="0"/>
          </a:p>
          <a:p>
            <a:r>
              <a:rPr lang="en-US" sz="2800" dirty="0"/>
              <a:t>Positive Trends – Sales, Net Income, Working Capital</a:t>
            </a:r>
          </a:p>
          <a:p>
            <a:r>
              <a:rPr lang="en-US" sz="2800" dirty="0"/>
              <a:t>Customer Diversification &amp; Satisfaction  ????</a:t>
            </a:r>
          </a:p>
          <a:p>
            <a:r>
              <a:rPr lang="en-US" sz="2800" dirty="0"/>
              <a:t>Qualified Management Team (vs. owner controlled)</a:t>
            </a:r>
          </a:p>
          <a:p>
            <a:r>
              <a:rPr lang="en-US" sz="2800" dirty="0"/>
              <a:t>Clean Financials – Compiled, Reviewed, Audit</a:t>
            </a:r>
          </a:p>
          <a:p>
            <a:r>
              <a:rPr lang="en-US" sz="2800" dirty="0"/>
              <a:t>Recurring Revenue ???</a:t>
            </a:r>
          </a:p>
          <a:p>
            <a:r>
              <a:rPr lang="en-US" sz="2800" dirty="0"/>
              <a:t>Size of Company ???</a:t>
            </a:r>
          </a:p>
          <a:p>
            <a:endParaRPr lang="en-US" sz="2800" dirty="0"/>
          </a:p>
          <a:p>
            <a:endParaRPr lang="en-US" sz="800" dirty="0"/>
          </a:p>
          <a:p>
            <a:pPr marL="67732" indent="0">
              <a:buNone/>
            </a:pPr>
            <a:endParaRPr lang="en-US" sz="2800" dirty="0"/>
          </a:p>
          <a:p>
            <a:endParaRPr lang="en-US" sz="800" dirty="0"/>
          </a:p>
          <a:p>
            <a:pPr marL="67732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E3E7-C624-8680-C738-2E31C5517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002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1136-663B-CFF1-19B1-6FA9B891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7" y="707633"/>
            <a:ext cx="4687410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Focus on Retaining &amp; Developing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7416-C40E-E667-EDDC-7BA0D92E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919" y="2079233"/>
            <a:ext cx="10054400" cy="7656994"/>
          </a:xfrm>
        </p:spPr>
        <p:txBody>
          <a:bodyPr/>
          <a:lstStyle/>
          <a:p>
            <a:r>
              <a:rPr lang="en-US" sz="2800" dirty="0"/>
              <a:t>Identifying your staffing needs to get to the next level.</a:t>
            </a:r>
          </a:p>
          <a:p>
            <a:r>
              <a:rPr lang="en-US" sz="2800" dirty="0"/>
              <a:t>Assessing your current staff.</a:t>
            </a:r>
            <a:endParaRPr lang="en-US" sz="1067" dirty="0"/>
          </a:p>
          <a:p>
            <a:r>
              <a:rPr lang="en-US" sz="2800" dirty="0"/>
              <a:t>Develop a plan to get the Right People in the Right Seats.</a:t>
            </a:r>
          </a:p>
          <a:p>
            <a:endParaRPr lang="en-US" sz="1067" dirty="0"/>
          </a:p>
          <a:p>
            <a:r>
              <a:rPr lang="en-US" sz="2800" dirty="0"/>
              <a:t>Attract and retain employees:</a:t>
            </a:r>
          </a:p>
          <a:p>
            <a:pPr lvl="1"/>
            <a:r>
              <a:rPr lang="en-US" sz="2800" dirty="0"/>
              <a:t>Profit sharing</a:t>
            </a:r>
          </a:p>
          <a:p>
            <a:pPr lvl="1"/>
            <a:r>
              <a:rPr lang="en-US" sz="2800" dirty="0"/>
              <a:t>Equity stake (actual or synthetic)</a:t>
            </a:r>
          </a:p>
          <a:p>
            <a:endParaRPr lang="en-US" sz="1067" dirty="0"/>
          </a:p>
          <a:p>
            <a:r>
              <a:rPr lang="en-US" sz="2800" dirty="0"/>
              <a:t>Long-term transition to employee ownership?</a:t>
            </a:r>
          </a:p>
          <a:p>
            <a:pPr marL="67732" indent="0">
              <a:buNone/>
            </a:pPr>
            <a:endParaRPr lang="en-US" sz="2800" dirty="0"/>
          </a:p>
          <a:p>
            <a:endParaRPr lang="en-US" sz="1067" dirty="0"/>
          </a:p>
          <a:p>
            <a:pPr marL="67732" indent="0">
              <a:buNone/>
            </a:pPr>
            <a:endParaRPr lang="en-US" sz="2800" dirty="0"/>
          </a:p>
          <a:p>
            <a:endParaRPr lang="en-US" sz="1467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E3E7-C624-8680-C738-2E31C5517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169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91D3-7BA8-27A5-5D1A-1B32FE2E4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2AA1F-B596-7058-8420-4D9BE11D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five most important roles in your business?</a:t>
            </a:r>
          </a:p>
          <a:p>
            <a:endParaRPr lang="en-US" dirty="0"/>
          </a:p>
          <a:p>
            <a:r>
              <a:rPr lang="en-US" dirty="0"/>
              <a:t>How will these be covered when you retire/leave the business?</a:t>
            </a:r>
          </a:p>
          <a:p>
            <a:endParaRPr lang="en-US" dirty="0"/>
          </a:p>
          <a:p>
            <a:r>
              <a:rPr lang="en-US" dirty="0"/>
              <a:t>Assess your successors/management team’s abilities/skills.</a:t>
            </a:r>
          </a:p>
          <a:p>
            <a:endParaRPr lang="en-US" dirty="0"/>
          </a:p>
          <a:p>
            <a:r>
              <a:rPr lang="en-US" dirty="0"/>
              <a:t>Develop plans to match abilities/skills with needs.</a:t>
            </a:r>
          </a:p>
        </p:txBody>
      </p:sp>
    </p:spTree>
    <p:extLst>
      <p:ext uri="{BB962C8B-B14F-4D97-AF65-F5344CB8AC3E}">
        <p14:creationId xmlns:p14="http://schemas.microsoft.com/office/powerpoint/2010/main" val="278531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E104-34EB-32E5-5887-D06819A4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 Execution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152AD-CB67-5271-53D3-170D15147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148396"/>
            <a:ext cx="10054400" cy="44195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Select priorities to address (bite size)</a:t>
            </a:r>
          </a:p>
          <a:p>
            <a:r>
              <a:rPr lang="en-US" dirty="0"/>
              <a:t>Identify key resources</a:t>
            </a:r>
          </a:p>
          <a:p>
            <a:r>
              <a:rPr lang="en-US" dirty="0"/>
              <a:t>Create a workable framework (90-day goals)</a:t>
            </a:r>
          </a:p>
          <a:p>
            <a:r>
              <a:rPr lang="en-US" dirty="0"/>
              <a:t>Assign tasks</a:t>
            </a:r>
          </a:p>
          <a:p>
            <a:r>
              <a:rPr lang="en-US" dirty="0"/>
              <a:t>Establish regular communication</a:t>
            </a:r>
          </a:p>
          <a:p>
            <a:r>
              <a:rPr lang="en-US" dirty="0"/>
              <a:t>Track your progress</a:t>
            </a:r>
          </a:p>
          <a:p>
            <a:r>
              <a:rPr lang="en-US" dirty="0"/>
              <a:t>Evaluate performance</a:t>
            </a:r>
          </a:p>
          <a:p>
            <a:r>
              <a:rPr lang="en-US" dirty="0"/>
              <a:t>Adjust as necessary &amp; repeat</a:t>
            </a:r>
          </a:p>
        </p:txBody>
      </p:sp>
    </p:spTree>
    <p:extLst>
      <p:ext uri="{BB962C8B-B14F-4D97-AF65-F5344CB8AC3E}">
        <p14:creationId xmlns:p14="http://schemas.microsoft.com/office/powerpoint/2010/main" val="162851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76B7-822F-9063-346E-17906716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Center for Employee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6DC0-8059-E420-16A9-10AFF7687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Nonprofit outreach center founded in 2022.</a:t>
            </a:r>
          </a:p>
          <a:p>
            <a:r>
              <a:rPr lang="en-US" dirty="0"/>
              <a:t>Provides educational materials and access to resources for business owners &amp; their advisors to better understand the various options.</a:t>
            </a:r>
          </a:p>
          <a:p>
            <a:r>
              <a:rPr lang="en-US" dirty="0"/>
              <a:t>Our mission is to expand employee ownership in the state.</a:t>
            </a:r>
          </a:p>
          <a:p>
            <a:r>
              <a:rPr lang="en-US" dirty="0"/>
              <a:t>We work with a variety of governmental agencies, nonprofits, and  for-profit businesses to promote the idea that retiring business owners should explore transferring their business to their employees</a:t>
            </a:r>
          </a:p>
        </p:txBody>
      </p:sp>
    </p:spTree>
    <p:extLst>
      <p:ext uri="{BB962C8B-B14F-4D97-AF65-F5344CB8AC3E}">
        <p14:creationId xmlns:p14="http://schemas.microsoft.com/office/powerpoint/2010/main" val="28205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1136-663B-CFF1-19B1-6FA9B891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7" y="707633"/>
            <a:ext cx="4687410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 Consider an Exit to Employee Ownership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7416-C40E-E667-EDDC-7BA0D92E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919" y="2079233"/>
            <a:ext cx="10054400" cy="7656994"/>
          </a:xfrm>
        </p:spPr>
        <p:txBody>
          <a:bodyPr/>
          <a:lstStyle/>
          <a:p>
            <a:r>
              <a:rPr lang="en-US" sz="2800" dirty="0"/>
              <a:t>Provides potential tax benefits to owner(s) and employees.</a:t>
            </a:r>
          </a:p>
          <a:p>
            <a:endParaRPr lang="en-US" sz="1067" dirty="0"/>
          </a:p>
          <a:p>
            <a:r>
              <a:rPr lang="en-US" sz="2800" dirty="0"/>
              <a:t>Employees could be partial or full owners of business.</a:t>
            </a:r>
          </a:p>
          <a:p>
            <a:endParaRPr lang="en-US" sz="1067" dirty="0"/>
          </a:p>
          <a:p>
            <a:r>
              <a:rPr lang="en-US" sz="2800" dirty="0"/>
              <a:t>Can provide orderly exit of owner(s).</a:t>
            </a:r>
          </a:p>
          <a:p>
            <a:endParaRPr lang="en-US" sz="1067" dirty="0"/>
          </a:p>
          <a:p>
            <a:r>
              <a:rPr lang="en-US" sz="2800" dirty="0"/>
              <a:t>Create/maintain Legacy in community. </a:t>
            </a:r>
          </a:p>
          <a:p>
            <a:endParaRPr lang="en-US" sz="1067" dirty="0"/>
          </a:p>
          <a:p>
            <a:r>
              <a:rPr lang="en-US" sz="2800" dirty="0"/>
              <a:t>Reward employees for years of service.</a:t>
            </a:r>
          </a:p>
          <a:p>
            <a:endParaRPr lang="en-US" sz="1067" dirty="0"/>
          </a:p>
          <a:p>
            <a:r>
              <a:rPr lang="en-US" sz="2800" dirty="0"/>
              <a:t>Other exit options may be limited or undesirable.</a:t>
            </a:r>
          </a:p>
          <a:p>
            <a:endParaRPr lang="en-US" sz="1467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E3E7-C624-8680-C738-2E31C5517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264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A81E-4C6A-D286-D48D-63A9CCF0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34" y="707633"/>
            <a:ext cx="5621526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Why Employee Ownership vs.  An Outside Sale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16DB4-0BEE-D2B2-62B1-71B76EC43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79234"/>
            <a:ext cx="10315624" cy="448873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Does the owner have a strong desire to have the business remain intact following their exit?</a:t>
            </a:r>
          </a:p>
          <a:p>
            <a:endParaRPr lang="en-US" sz="900" dirty="0"/>
          </a:p>
          <a:p>
            <a:r>
              <a:rPr lang="en-US" sz="3200" dirty="0"/>
              <a:t>Is there a strong succeeding management team already in place? If not, one can easily be assembled.</a:t>
            </a:r>
          </a:p>
          <a:p>
            <a:pPr marL="677317" lvl="1" indent="0">
              <a:buNone/>
            </a:pPr>
            <a:r>
              <a:rPr lang="en-US" sz="3200" dirty="0"/>
              <a:t>    </a:t>
            </a:r>
          </a:p>
          <a:p>
            <a:r>
              <a:rPr lang="en-US" sz="3200" dirty="0"/>
              <a:t>How likely is an outside sale going to satisfy all the needs of the business owner?</a:t>
            </a:r>
          </a:p>
          <a:p>
            <a:pPr marL="67732" indent="0">
              <a:buNone/>
            </a:pPr>
            <a:r>
              <a:rPr lang="en-US" sz="3200" dirty="0"/>
              <a:t>	</a:t>
            </a:r>
          </a:p>
          <a:p>
            <a:r>
              <a:rPr lang="en-US" sz="3200" dirty="0"/>
              <a:t>How much time and effort is “wasted” on businesses that aren’t destined for a successful outside sale.</a:t>
            </a:r>
          </a:p>
          <a:p>
            <a:pPr marL="67732" indent="0">
              <a:buNone/>
            </a:pPr>
            <a:r>
              <a:rPr lang="en-US" sz="2400" dirty="0"/>
              <a:t>	</a:t>
            </a:r>
          </a:p>
          <a:p>
            <a:endParaRPr lang="en-US" sz="2133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8FD0-5C1E-CB51-5EFD-655043A444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473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816F-142B-49A6-F707-E2C26283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9" y="707633"/>
            <a:ext cx="5397622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Employee Ownership candidate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FC028-E56B-3EAC-E9B8-47F1CA82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79234"/>
            <a:ext cx="10054400" cy="4488733"/>
          </a:xfrm>
        </p:spPr>
        <p:txBody>
          <a:bodyPr>
            <a:normAutofit/>
          </a:bodyPr>
          <a:lstStyle/>
          <a:p>
            <a:r>
              <a:rPr lang="en-US" sz="2800" dirty="0"/>
              <a:t>Business operation with a proven business model.</a:t>
            </a:r>
          </a:p>
          <a:p>
            <a:r>
              <a:rPr lang="en-US" sz="2800" dirty="0"/>
              <a:t>Operates in industry with expected longevity.</a:t>
            </a:r>
          </a:p>
          <a:p>
            <a:r>
              <a:rPr lang="en-US" sz="2800" dirty="0"/>
              <a:t>Predicable positive earnings.</a:t>
            </a:r>
          </a:p>
          <a:p>
            <a:r>
              <a:rPr lang="en-US" sz="2800" dirty="0"/>
              <a:t>Sound management team (post owner exit).</a:t>
            </a:r>
          </a:p>
          <a:p>
            <a:r>
              <a:rPr lang="en-US" sz="2800" dirty="0"/>
              <a:t>Ability to take on additional debt.</a:t>
            </a:r>
          </a:p>
          <a:p>
            <a:r>
              <a:rPr lang="en-US" sz="2800" dirty="0"/>
              <a:t>Workforce stability.</a:t>
            </a:r>
          </a:p>
          <a:p>
            <a:r>
              <a:rPr lang="en-US" sz="2800" dirty="0"/>
              <a:t>Workforce engagement at multiple levels.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655D-3E60-8748-73B2-15562AEBCF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689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204E-FE70-DE4C-A4BA-A6035AA0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38" y="734266"/>
            <a:ext cx="4659704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Three main employee ownership 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78793-76D7-2C64-BB13-5B21E2C19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Stock Ownership Plan (ESOP)</a:t>
            </a:r>
          </a:p>
          <a:p>
            <a:endParaRPr lang="en-US" sz="800" dirty="0"/>
          </a:p>
          <a:p>
            <a:r>
              <a:rPr lang="en-US" dirty="0"/>
              <a:t>Employee or Worker Owned Cooperatives</a:t>
            </a:r>
          </a:p>
          <a:p>
            <a:endParaRPr lang="en-US" sz="800" dirty="0"/>
          </a:p>
          <a:p>
            <a:r>
              <a:rPr lang="en-US" dirty="0"/>
              <a:t>Employee Ownership Trusts (EOTs)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700BE-FB6C-2022-F3CD-83269C088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46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F111E-C416-4775-B7C8-2DBE7CC10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/>
              <a:pPr algn="ctr"/>
              <a:t>24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D2BC1-F28B-4078-9200-3EF506731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96044"/>
            <a:ext cx="8645525" cy="64778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9B1150-376B-4EB0-9B3B-B48E787EE91B}"/>
                  </a:ext>
                </a:extLst>
              </p14:cNvPr>
              <p14:cNvContentPartPr/>
              <p14:nvPr/>
            </p14:nvContentPartPr>
            <p14:xfrm>
              <a:off x="2000069" y="3911835"/>
              <a:ext cx="2237760" cy="117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9B1150-376B-4EB0-9B3B-B48E787EE9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6069" y="3803614"/>
                <a:ext cx="2345400" cy="333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A406B6-2333-4596-9AAF-7719C87F2B5C}"/>
                  </a:ext>
                </a:extLst>
              </p14:cNvPr>
              <p14:cNvContentPartPr/>
              <p14:nvPr/>
            </p14:nvContentPartPr>
            <p14:xfrm>
              <a:off x="1980869" y="4113435"/>
              <a:ext cx="1542720" cy="87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A406B6-2333-4596-9AAF-7719C87F2B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6865" y="4006025"/>
                <a:ext cx="1650368" cy="301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176D65-631E-4F41-9853-9A140166878F}"/>
                  </a:ext>
                </a:extLst>
              </p14:cNvPr>
              <p14:cNvContentPartPr/>
              <p14:nvPr/>
            </p14:nvContentPartPr>
            <p14:xfrm>
              <a:off x="5000069" y="3713115"/>
              <a:ext cx="2085600" cy="32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176D65-631E-4F41-9853-9A14016687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6057" y="3604315"/>
                <a:ext cx="2193265" cy="249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078D0B1-9CE1-4BD3-94B5-3790C69F9F2B}"/>
                  </a:ext>
                </a:extLst>
              </p14:cNvPr>
              <p14:cNvContentPartPr/>
              <p14:nvPr/>
            </p14:nvContentPartPr>
            <p14:xfrm>
              <a:off x="4942949" y="3910395"/>
              <a:ext cx="528960" cy="42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078D0B1-9CE1-4BD3-94B5-3790C69F9F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8937" y="3801785"/>
                <a:ext cx="636624" cy="259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4B14475-7539-4001-9BA4-B95819505F25}"/>
                  </a:ext>
                </a:extLst>
              </p14:cNvPr>
              <p14:cNvContentPartPr/>
              <p14:nvPr/>
            </p14:nvContentPartPr>
            <p14:xfrm>
              <a:off x="4952549" y="5209275"/>
              <a:ext cx="2085600" cy="39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4B14475-7539-4001-9BA4-B95819505F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8546" y="5100945"/>
                <a:ext cx="2193246" cy="255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BD02D68-2F78-4AB1-993B-27FD0D8A1D84}"/>
                  </a:ext>
                </a:extLst>
              </p14:cNvPr>
              <p14:cNvContentPartPr/>
              <p14:nvPr/>
            </p14:nvContentPartPr>
            <p14:xfrm>
              <a:off x="4885829" y="5425275"/>
              <a:ext cx="528960" cy="4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BD02D68-2F78-4AB1-993B-27FD0D8A1D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31817" y="5317275"/>
                <a:ext cx="636624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EB1AAF3-E80A-42CD-AA9F-41306DCA5B2A}"/>
                  </a:ext>
                </a:extLst>
              </p14:cNvPr>
              <p14:cNvContentPartPr/>
              <p14:nvPr/>
            </p14:nvContentPartPr>
            <p14:xfrm>
              <a:off x="5276549" y="3056475"/>
              <a:ext cx="1675680" cy="68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EB1AAF3-E80A-42CD-AA9F-41306DCA5B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22541" y="2948854"/>
                <a:ext cx="1783335" cy="28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4DD3A34-50A8-4C1C-81EC-0AEFCDEB7A1A}"/>
                  </a:ext>
                </a:extLst>
              </p14:cNvPr>
              <p14:cNvContentPartPr/>
              <p14:nvPr/>
            </p14:nvContentPartPr>
            <p14:xfrm>
              <a:off x="4990469" y="3304635"/>
              <a:ext cx="1132800" cy="20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4DD3A34-50A8-4C1C-81EC-0AEFCDEB7A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36458" y="3196003"/>
                <a:ext cx="1240463" cy="237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6390A42-2936-4B9D-BE9D-EE611DC7BA12}"/>
                  </a:ext>
                </a:extLst>
              </p14:cNvPr>
              <p14:cNvContentPartPr/>
              <p14:nvPr/>
            </p14:nvContentPartPr>
            <p14:xfrm>
              <a:off x="1989989" y="4541595"/>
              <a:ext cx="1656960" cy="12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6390A42-2936-4B9D-BE9D-EE611DC7BA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35981" y="4432504"/>
                <a:ext cx="1764616" cy="229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516147-E617-4140-BA0E-20D84E320143}"/>
                  </a:ext>
                </a:extLst>
              </p14:cNvPr>
              <p14:cNvContentPartPr/>
              <p14:nvPr/>
            </p14:nvContentPartPr>
            <p14:xfrm>
              <a:off x="1980869" y="4771515"/>
              <a:ext cx="1610400" cy="41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516147-E617-4140-BA0E-20D84E32014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26865" y="4662883"/>
                <a:ext cx="1718048" cy="25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A1C1CC-D351-48C2-85A5-D805E7305656}"/>
                  </a:ext>
                </a:extLst>
              </p14:cNvPr>
              <p14:cNvContentPartPr/>
              <p14:nvPr/>
            </p14:nvContentPartPr>
            <p14:xfrm>
              <a:off x="8057400" y="4027995"/>
              <a:ext cx="1716960" cy="3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A1C1CC-D351-48C2-85A5-D805E73056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03385" y="3919571"/>
                <a:ext cx="1824630" cy="247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C51659-2438-4D48-92CD-337811EA34F7}"/>
                  </a:ext>
                </a:extLst>
              </p14:cNvPr>
              <p14:cNvContentPartPr/>
              <p14:nvPr/>
            </p14:nvContentPartPr>
            <p14:xfrm>
              <a:off x="8057400" y="4237755"/>
              <a:ext cx="1676160" cy="1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C51659-2438-4D48-92CD-337811EA34F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03377" y="4128422"/>
                <a:ext cx="1783846" cy="23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9E6A77-C32D-4DC7-A72F-461C3FC6C434}"/>
                  </a:ext>
                </a:extLst>
              </p14:cNvPr>
              <p14:cNvContentPartPr/>
              <p14:nvPr/>
            </p14:nvContentPartPr>
            <p14:xfrm>
              <a:off x="8029080" y="4533435"/>
              <a:ext cx="1995840" cy="5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9E6A77-C32D-4DC7-A72F-461C3FC6C43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75080" y="4425187"/>
                <a:ext cx="2103480" cy="268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A30029-3151-4DEB-B7E0-2B990119D838}"/>
                  </a:ext>
                </a:extLst>
              </p14:cNvPr>
              <p14:cNvContentPartPr/>
              <p14:nvPr/>
            </p14:nvContentPartPr>
            <p14:xfrm>
              <a:off x="8019960" y="4733595"/>
              <a:ext cx="1649280" cy="4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A30029-3151-4DEB-B7E0-2B990119D83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65956" y="4625287"/>
                <a:ext cx="1756928" cy="25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D58BCF5-47E4-42E4-9FB7-AA6B42ACC012}"/>
                  </a:ext>
                </a:extLst>
              </p14:cNvPr>
              <p14:cNvContentPartPr/>
              <p14:nvPr/>
            </p14:nvContentPartPr>
            <p14:xfrm>
              <a:off x="8029080" y="4962075"/>
              <a:ext cx="494880" cy="2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D58BCF5-47E4-42E4-9FB7-AA6B42ACC01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5014" y="4853631"/>
                <a:ext cx="602651" cy="2458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222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5C0C-A2EF-3186-B6A8-19C42FBF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Structure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0F3BD-5389-9224-19C7-1A3291B6C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1882712"/>
            <a:ext cx="3213200" cy="4685289"/>
          </a:xfrm>
        </p:spPr>
        <p:txBody>
          <a:bodyPr>
            <a:normAutofit/>
          </a:bodyPr>
          <a:lstStyle/>
          <a:p>
            <a:r>
              <a:rPr lang="en-US" sz="2000" b="1" dirty="0"/>
              <a:t>ESOPs</a:t>
            </a:r>
          </a:p>
          <a:p>
            <a:pPr marL="152392" indent="0">
              <a:buNone/>
            </a:pPr>
            <a:r>
              <a:rPr lang="en-US" sz="2000" dirty="0"/>
              <a:t>Includes all qualified employees</a:t>
            </a:r>
          </a:p>
          <a:p>
            <a:pPr marL="152392" indent="0">
              <a:buNone/>
            </a:pPr>
            <a:r>
              <a:rPr lang="en-US" sz="2000" dirty="0"/>
              <a:t>Comply with IRS rules and ERISA (DOL)</a:t>
            </a:r>
          </a:p>
          <a:p>
            <a:pPr marL="152392" indent="0">
              <a:buNone/>
            </a:pPr>
            <a:r>
              <a:rPr lang="en-US" sz="2000" dirty="0"/>
              <a:t>40 or more employees</a:t>
            </a:r>
          </a:p>
          <a:p>
            <a:pPr marL="152392" indent="0">
              <a:buNone/>
            </a:pPr>
            <a:r>
              <a:rPr lang="en-US" sz="2000" dirty="0"/>
              <a:t>(sometimes can be less)</a:t>
            </a:r>
          </a:p>
          <a:p>
            <a:pPr marL="152392" indent="0">
              <a:buNone/>
            </a:pPr>
            <a:r>
              <a:rPr lang="en-US" sz="2000" dirty="0"/>
              <a:t>Highly complex ERISA rules – heavy penalties</a:t>
            </a:r>
          </a:p>
          <a:p>
            <a:pPr marL="152392" indent="0">
              <a:buNone/>
            </a:pPr>
            <a:r>
              <a:rPr lang="en-US" sz="2000" dirty="0"/>
              <a:t>$100K+ to set up</a:t>
            </a:r>
          </a:p>
          <a:p>
            <a:pPr marL="152392" indent="0">
              <a:buNone/>
            </a:pPr>
            <a:r>
              <a:rPr lang="en-US" sz="2000" dirty="0"/>
              <a:t>$25k+ annually</a:t>
            </a:r>
          </a:p>
          <a:p>
            <a:pPr marL="152392" indent="0">
              <a:buNone/>
            </a:pPr>
            <a:r>
              <a:rPr lang="en-US" sz="2000" dirty="0"/>
              <a:t>About 7,000 in US</a:t>
            </a:r>
          </a:p>
          <a:p>
            <a:pPr marL="152392" indent="0">
              <a:buNone/>
            </a:pPr>
            <a:endParaRPr lang="en-US" sz="1867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9F112-CC04-F27A-67B6-3E6FAD9ACCA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05851" y="1882712"/>
            <a:ext cx="3213200" cy="4685289"/>
          </a:xfrm>
        </p:spPr>
        <p:txBody>
          <a:bodyPr>
            <a:normAutofit/>
          </a:bodyPr>
          <a:lstStyle/>
          <a:p>
            <a:r>
              <a:rPr lang="en-US" sz="2000" b="1" dirty="0"/>
              <a:t>Cooperatives </a:t>
            </a:r>
          </a:p>
          <a:p>
            <a:pPr marL="152392" indent="0">
              <a:buNone/>
            </a:pPr>
            <a:r>
              <a:rPr lang="en-US" sz="2000" dirty="0"/>
              <a:t>Includes employees that “buy in”</a:t>
            </a:r>
          </a:p>
          <a:p>
            <a:pPr marL="152392" indent="0">
              <a:buNone/>
            </a:pPr>
            <a:r>
              <a:rPr lang="en-US" sz="2000" dirty="0"/>
              <a:t>Comply with IRS rules</a:t>
            </a:r>
          </a:p>
          <a:p>
            <a:pPr marL="152392" indent="0">
              <a:buNone/>
            </a:pPr>
            <a:r>
              <a:rPr lang="en-US" sz="2000" dirty="0"/>
              <a:t>&amp; Coop principles</a:t>
            </a:r>
          </a:p>
          <a:p>
            <a:pPr marL="152392" indent="0">
              <a:buNone/>
            </a:pPr>
            <a:r>
              <a:rPr lang="en-US" sz="2000" dirty="0"/>
              <a:t>20 or less employees (can be more)</a:t>
            </a:r>
          </a:p>
          <a:p>
            <a:pPr marL="152392" indent="0">
              <a:buNone/>
            </a:pPr>
            <a:r>
              <a:rPr lang="en-US" sz="2000" dirty="0"/>
              <a:t>Flexibility in creating coop structure</a:t>
            </a:r>
          </a:p>
          <a:p>
            <a:pPr marL="152392" indent="0">
              <a:buNone/>
            </a:pPr>
            <a:r>
              <a:rPr lang="en-US" sz="2000" dirty="0"/>
              <a:t>$25k+ to set up</a:t>
            </a:r>
          </a:p>
          <a:p>
            <a:pPr marL="152392" indent="0">
              <a:buNone/>
            </a:pPr>
            <a:r>
              <a:rPr lang="en-US" sz="2000" dirty="0"/>
              <a:t>$5k+ annually </a:t>
            </a:r>
          </a:p>
          <a:p>
            <a:pPr marL="152392" indent="0">
              <a:buNone/>
            </a:pPr>
            <a:r>
              <a:rPr lang="en-US" sz="2000" dirty="0"/>
              <a:t>Under 1,000 in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2EE41-DC83-173C-02D7-EB33CEABEB2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283667" y="1882712"/>
            <a:ext cx="3213200" cy="4685289"/>
          </a:xfrm>
        </p:spPr>
        <p:txBody>
          <a:bodyPr/>
          <a:lstStyle/>
          <a:p>
            <a:r>
              <a:rPr lang="en-US" sz="2000" b="1" dirty="0"/>
              <a:t>EOT</a:t>
            </a:r>
          </a:p>
          <a:p>
            <a:pPr marL="152392" indent="0">
              <a:buNone/>
            </a:pPr>
            <a:r>
              <a:rPr lang="en-US" sz="2000" dirty="0"/>
              <a:t>Includes all qualified employees per rules</a:t>
            </a:r>
          </a:p>
          <a:p>
            <a:pPr marL="152392" indent="0">
              <a:buNone/>
            </a:pPr>
            <a:r>
              <a:rPr lang="en-US" sz="2000" dirty="0"/>
              <a:t>Comply with IRS rules and state trust laws</a:t>
            </a:r>
          </a:p>
          <a:p>
            <a:pPr marL="152392" indent="0">
              <a:buNone/>
            </a:pPr>
            <a:r>
              <a:rPr lang="en-US" sz="2000" dirty="0"/>
              <a:t>20 or more employees</a:t>
            </a:r>
          </a:p>
          <a:p>
            <a:pPr marL="152392" indent="0">
              <a:buNone/>
            </a:pPr>
            <a:r>
              <a:rPr lang="en-US" sz="2000" dirty="0"/>
              <a:t>All employees get equal share of annual profits</a:t>
            </a:r>
          </a:p>
          <a:p>
            <a:pPr marL="152392" indent="0">
              <a:buNone/>
            </a:pPr>
            <a:r>
              <a:rPr lang="en-US" sz="2000" dirty="0"/>
              <a:t>Flexibility in structuring</a:t>
            </a:r>
          </a:p>
          <a:p>
            <a:pPr marL="152392" indent="0">
              <a:buNone/>
            </a:pPr>
            <a:r>
              <a:rPr lang="en-US" sz="2000" dirty="0"/>
              <a:t>$50k + to set up</a:t>
            </a:r>
          </a:p>
          <a:p>
            <a:pPr marL="152392" indent="0">
              <a:buNone/>
            </a:pPr>
            <a:r>
              <a:rPr lang="en-US" sz="2000" dirty="0"/>
              <a:t>$10k + annually</a:t>
            </a:r>
          </a:p>
          <a:p>
            <a:pPr marL="152392" indent="0">
              <a:buNone/>
            </a:pPr>
            <a:r>
              <a:rPr lang="en-US" sz="2000" dirty="0"/>
              <a:t>Under 50 in US</a:t>
            </a:r>
          </a:p>
          <a:p>
            <a:endParaRPr lang="en-US" sz="1867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D5D07-F449-FA79-8C65-66F5A52D75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768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EDF4-2738-1052-0577-9E4BA4F3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Worker Cooperatives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CCD9E-66DE-5DA9-7880-899C243D1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spcAft>
                <a:spcPts val="316"/>
              </a:spcAft>
            </a:pPr>
            <a:r>
              <a:rPr lang="en-US" altLang="en-US" sz="3600" dirty="0">
                <a:ea typeface="MS PGothic" panose="020B0600070205080204" pitchFamily="34" charset="-128"/>
              </a:rPr>
              <a:t>Worker cooperatives are like other co-ops: they are owned directly by employee members who pay a membership fee and who receive patronage allocations.</a:t>
            </a:r>
          </a:p>
          <a:p>
            <a:pPr>
              <a:spcBef>
                <a:spcPct val="0"/>
              </a:spcBef>
              <a:spcAft>
                <a:spcPts val="316"/>
              </a:spcAft>
            </a:pPr>
            <a:endParaRPr lang="en-US" altLang="en-US" sz="360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316"/>
              </a:spcAft>
            </a:pPr>
            <a:r>
              <a:rPr lang="en-US" altLang="en-US" sz="3600" dirty="0">
                <a:ea typeface="MS PGothic" panose="020B0600070205080204" pitchFamily="34" charset="-128"/>
              </a:rPr>
              <a:t>Patronage dividends are allocated on the basis of their labor input (&amp; other predetermined items) and are taxable to the member.</a:t>
            </a:r>
          </a:p>
          <a:p>
            <a:pPr>
              <a:spcBef>
                <a:spcPct val="0"/>
              </a:spcBef>
              <a:spcAft>
                <a:spcPts val="316"/>
              </a:spcAft>
            </a:pPr>
            <a:endParaRPr lang="en-US" altLang="en-US" sz="360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316"/>
              </a:spcAft>
            </a:pPr>
            <a:r>
              <a:rPr lang="en-US" altLang="en-US" sz="3600" dirty="0">
                <a:ea typeface="MS PGothic" panose="020B0600070205080204" pitchFamily="34" charset="-128"/>
              </a:rPr>
              <a:t>The co-op is the operating entity and members have a direct say in their operation. 	</a:t>
            </a:r>
          </a:p>
          <a:p>
            <a:pPr>
              <a:spcBef>
                <a:spcPct val="0"/>
              </a:spcBef>
              <a:spcAft>
                <a:spcPts val="316"/>
              </a:spcAft>
            </a:pPr>
            <a:endParaRPr lang="en-US" altLang="en-US" sz="360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316"/>
              </a:spcAft>
            </a:pPr>
            <a:r>
              <a:rPr lang="en-US" altLang="en-US" sz="3600" dirty="0">
                <a:ea typeface="MS PGothic" panose="020B0600070205080204" pitchFamily="34" charset="-128"/>
              </a:rPr>
              <a:t>Because worker co-ops are less expensive to set up and maintain (as compared to ESOPs), they are highly cost-effective in ownership succession in small businesses.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0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7A40-1FD5-9083-DA31-8A8B2063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Worker Cooperatives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CBCF3-7C39-7E99-5E56-F667CD8B4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3468" indent="-213468" defTabSz="342386">
              <a:spcBef>
                <a:spcPts val="752"/>
              </a:spcBef>
              <a:spcAft>
                <a:spcPts val="449"/>
              </a:spcAft>
              <a:buClr>
                <a:srgbClr val="739A28"/>
              </a:buClr>
              <a:buNone/>
            </a:pPr>
            <a:r>
              <a:rPr lang="en-US" altLang="en-US" sz="3600" u="sng" dirty="0">
                <a:ea typeface="MS PGothic" panose="020B0600070205080204" pitchFamily="34" charset="-128"/>
              </a:rPr>
              <a:t>Characteristics</a:t>
            </a:r>
          </a:p>
          <a:p>
            <a:pPr marL="213468" indent="-213468" defTabSz="342386">
              <a:spcBef>
                <a:spcPts val="752"/>
              </a:spcBef>
              <a:spcAft>
                <a:spcPts val="449"/>
              </a:spcAft>
              <a:buClr>
                <a:srgbClr val="739A28"/>
              </a:buClr>
            </a:pPr>
            <a:r>
              <a:rPr lang="en-US" altLang="en-US" sz="3200" dirty="0">
                <a:ea typeface="MS PGothic" panose="020B0600070205080204" pitchFamily="34" charset="-128"/>
              </a:rPr>
              <a:t>Relatively inexpensive to establish and maintain</a:t>
            </a:r>
          </a:p>
          <a:p>
            <a:pPr marL="213468" indent="-213468" defTabSz="342386">
              <a:spcBef>
                <a:spcPts val="752"/>
              </a:spcBef>
              <a:spcAft>
                <a:spcPts val="449"/>
              </a:spcAft>
              <a:buClr>
                <a:srgbClr val="739A28"/>
              </a:buClr>
            </a:pPr>
            <a:r>
              <a:rPr lang="en-US" altLang="en-US" sz="3200" dirty="0">
                <a:ea typeface="MS PGothic" panose="020B0600070205080204" pitchFamily="34" charset="-128"/>
              </a:rPr>
              <a:t>Can borrow money from banks</a:t>
            </a:r>
          </a:p>
          <a:p>
            <a:pPr marL="213468" indent="-213468" defTabSz="342386">
              <a:spcBef>
                <a:spcPts val="752"/>
              </a:spcBef>
              <a:spcAft>
                <a:spcPts val="449"/>
              </a:spcAft>
              <a:buClr>
                <a:srgbClr val="739A28"/>
              </a:buClr>
            </a:pPr>
            <a:r>
              <a:rPr lang="en-US" altLang="en-US" sz="3200" dirty="0">
                <a:ea typeface="MS PGothic" panose="020B0600070205080204" pitchFamily="34" charset="-128"/>
              </a:rPr>
              <a:t>Ultimately must be 100% employee owned</a:t>
            </a:r>
          </a:p>
          <a:p>
            <a:pPr marL="213468" indent="-213468" defTabSz="342386">
              <a:spcBef>
                <a:spcPts val="752"/>
              </a:spcBef>
              <a:spcAft>
                <a:spcPts val="449"/>
              </a:spcAft>
              <a:buClr>
                <a:srgbClr val="739A28"/>
              </a:buClr>
            </a:pPr>
            <a:r>
              <a:rPr lang="en-US" altLang="en-US" sz="3200" dirty="0">
                <a:ea typeface="MS PGothic" panose="020B0600070205080204" pitchFamily="34" charset="-128"/>
              </a:rPr>
              <a:t>Selling owner maintains some control during transfer</a:t>
            </a:r>
          </a:p>
          <a:p>
            <a:pPr marL="213468" indent="-213468" defTabSz="342386">
              <a:spcBef>
                <a:spcPts val="752"/>
              </a:spcBef>
              <a:spcAft>
                <a:spcPts val="449"/>
              </a:spcAft>
              <a:buClr>
                <a:srgbClr val="739A28"/>
              </a:buClr>
            </a:pPr>
            <a:r>
              <a:rPr lang="en-US" altLang="en-US" sz="3200" dirty="0">
                <a:ea typeface="MS PGothic" panose="020B0600070205080204" pitchFamily="34" charset="-128"/>
              </a:rPr>
              <a:t>Member vote on 1 member – 1 vote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80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6344-C311-373C-5A3E-F464D030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2CFDB-42B4-B870-C47D-D2F5D2C5A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206305"/>
            <a:ext cx="10054400" cy="4361662"/>
          </a:xfrm>
        </p:spPr>
        <p:txBody>
          <a:bodyPr>
            <a:normAutofit/>
          </a:bodyPr>
          <a:lstStyle/>
          <a:p>
            <a:r>
              <a:rPr lang="en-US" sz="2800" dirty="0"/>
              <a:t>Trust owns the shares of the company.</a:t>
            </a:r>
          </a:p>
          <a:p>
            <a:r>
              <a:rPr lang="en-US" sz="2800" dirty="0"/>
              <a:t>Trustees direct overall company direction.</a:t>
            </a:r>
          </a:p>
          <a:p>
            <a:r>
              <a:rPr lang="en-US" sz="2800" dirty="0"/>
              <a:t>Employees don’t own company, rather they benefit from the company’s ongoing operations &amp; profitability.</a:t>
            </a:r>
          </a:p>
          <a:p>
            <a:r>
              <a:rPr lang="en-US" sz="2800" dirty="0"/>
              <a:t>Doesn’t have to comply with ERISA rules.</a:t>
            </a:r>
          </a:p>
          <a:p>
            <a:r>
              <a:rPr lang="en-US" sz="2800" dirty="0"/>
              <a:t>Can have additional compensation plans for management or select groups.</a:t>
            </a:r>
          </a:p>
          <a:p>
            <a:r>
              <a:rPr lang="en-US" sz="2800" dirty="0"/>
              <a:t>EOT’s can’t provide potential tax benefits like ESOPs.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0030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204E-FE70-DE4C-A4BA-A6035AA0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38" y="734266"/>
            <a:ext cx="4659704" cy="1371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Resources Available to Support Employee Ownership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78793-76D7-2C64-BB13-5B21E2C19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38526"/>
            <a:ext cx="10054400" cy="4529442"/>
          </a:xfrm>
        </p:spPr>
        <p:txBody>
          <a:bodyPr/>
          <a:lstStyle/>
          <a:p>
            <a:r>
              <a:rPr lang="en-US" sz="2800" dirty="0"/>
              <a:t>Legal Support</a:t>
            </a:r>
          </a:p>
          <a:p>
            <a:pPr lvl="1"/>
            <a:r>
              <a:rPr lang="en-US" sz="2400" dirty="0"/>
              <a:t>Some experienced lawyers in Michigan &amp; neighboring states</a:t>
            </a:r>
          </a:p>
          <a:p>
            <a:pPr lvl="1"/>
            <a:r>
              <a:rPr lang="en-US" sz="2400" dirty="0"/>
              <a:t>Outreach and education to grow the base</a:t>
            </a:r>
          </a:p>
          <a:p>
            <a:r>
              <a:rPr lang="en-US" sz="2800" dirty="0"/>
              <a:t>Advisory Services</a:t>
            </a:r>
          </a:p>
          <a:p>
            <a:pPr lvl="1"/>
            <a:r>
              <a:rPr lang="en-US" sz="2400" dirty="0"/>
              <a:t>State Small Business Credit Initiative Technical Assistance</a:t>
            </a:r>
          </a:p>
          <a:p>
            <a:pPr lvl="1"/>
            <a:r>
              <a:rPr lang="en-US" sz="2400" dirty="0"/>
              <a:t>Educating advisors on these options</a:t>
            </a:r>
          </a:p>
          <a:p>
            <a:r>
              <a:rPr lang="en-US" sz="2800" dirty="0"/>
              <a:t>Financing Support</a:t>
            </a:r>
          </a:p>
          <a:p>
            <a:pPr lvl="1"/>
            <a:r>
              <a:rPr lang="en-US" sz="2400" dirty="0"/>
              <a:t>Banks</a:t>
            </a:r>
          </a:p>
          <a:p>
            <a:pPr lvl="1"/>
            <a:r>
              <a:rPr lang="en-US" sz="2400" dirty="0"/>
              <a:t>Community Development Financial Institutions </a:t>
            </a:r>
          </a:p>
          <a:p>
            <a:r>
              <a:rPr lang="en-US" sz="2800" dirty="0"/>
              <a:t>General Business Education</a:t>
            </a:r>
          </a:p>
          <a:p>
            <a:pPr lvl="1"/>
            <a:r>
              <a:rPr lang="en-US" sz="2400" dirty="0"/>
              <a:t>Outreach to build awareness of the employee ownership options</a:t>
            </a:r>
          </a:p>
          <a:p>
            <a:pPr marL="67732" indent="0">
              <a:buNone/>
            </a:pP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700BE-FB6C-2022-F3CD-83269C088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137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/>
          </a:p>
        </p:txBody>
      </p:sp>
      <p:sp>
        <p:nvSpPr>
          <p:cNvPr id="15" name="Google Shape;352;p29">
            <a:extLst>
              <a:ext uri="{FF2B5EF4-FFF2-40B4-BE49-F238E27FC236}">
                <a16:creationId xmlns:a16="http://schemas.microsoft.com/office/drawing/2014/main" id="{E6B359A0-2F0A-4214-B36A-46DEB4FBD9B6}"/>
              </a:ext>
            </a:extLst>
          </p:cNvPr>
          <p:cNvSpPr txBox="1">
            <a:spLocks/>
          </p:cNvSpPr>
          <p:nvPr/>
        </p:nvSpPr>
        <p:spPr>
          <a:xfrm>
            <a:off x="1611693" y="6227635"/>
            <a:ext cx="10402675" cy="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None/>
            </a:pPr>
            <a:r>
              <a:rPr lang="en-US" sz="1467" b="1" i="1" dirty="0">
                <a:solidFill>
                  <a:srgbClr val="92D050"/>
                </a:solidFill>
              </a:rPr>
              <a:t>Tsunami by Hokusai, 19</a:t>
            </a:r>
            <a:r>
              <a:rPr lang="en-US" sz="1467" b="1" i="1" baseline="30000" dirty="0">
                <a:solidFill>
                  <a:srgbClr val="92D050"/>
                </a:solidFill>
              </a:rPr>
              <a:t>th</a:t>
            </a:r>
            <a:r>
              <a:rPr lang="en-US" sz="1467" b="1" i="1" dirty="0">
                <a:solidFill>
                  <a:srgbClr val="92D050"/>
                </a:solidFill>
              </a:rPr>
              <a:t> century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2AA99-9EEA-4C13-81B2-3AD1A4F9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44" y="968107"/>
            <a:ext cx="8119312" cy="5457760"/>
          </a:xfrm>
          <a:prstGeom prst="rect">
            <a:avLst/>
          </a:prstGeom>
        </p:spPr>
      </p:pic>
      <p:sp>
        <p:nvSpPr>
          <p:cNvPr id="22" name="Google Shape;353;p29">
            <a:extLst>
              <a:ext uri="{FF2B5EF4-FFF2-40B4-BE49-F238E27FC236}">
                <a16:creationId xmlns:a16="http://schemas.microsoft.com/office/drawing/2014/main" id="{761DDBDD-E96B-43DE-A31A-8D54BDA2B3C5}"/>
              </a:ext>
            </a:extLst>
          </p:cNvPr>
          <p:cNvSpPr txBox="1">
            <a:spLocks/>
          </p:cNvSpPr>
          <p:nvPr/>
        </p:nvSpPr>
        <p:spPr>
          <a:xfrm>
            <a:off x="641897" y="12765"/>
            <a:ext cx="10908207" cy="1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4267" dirty="0">
                <a:solidFill>
                  <a:schemeClr val="accent4">
                    <a:lumMod val="75000"/>
                  </a:schemeClr>
                </a:solidFill>
              </a:rPr>
              <a:t>The Silver Tsunami is </a:t>
            </a:r>
            <a:r>
              <a:rPr lang="en-US" sz="4267" strike="sngStrike" dirty="0">
                <a:solidFill>
                  <a:schemeClr val="accent4">
                    <a:lumMod val="75000"/>
                  </a:schemeClr>
                </a:solidFill>
              </a:rPr>
              <a:t>Coming</a:t>
            </a:r>
            <a:r>
              <a:rPr lang="en-US" sz="4267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267" dirty="0">
                <a:solidFill>
                  <a:srgbClr val="FF0000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976084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2745-A30F-EBE9-4FB0-2DF4E3E9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8E02-B650-D11D-655D-7B2AE147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Roy J. Messing</a:t>
            </a:r>
          </a:p>
          <a:p>
            <a:pPr marL="0" indent="0">
              <a:buNone/>
            </a:pPr>
            <a:r>
              <a:rPr lang="en-US" sz="3200" dirty="0"/>
              <a:t>Executive Director</a:t>
            </a:r>
          </a:p>
          <a:p>
            <a:pPr marL="0" indent="0">
              <a:buNone/>
            </a:pPr>
            <a:r>
              <a:rPr lang="en-US" sz="3200" dirty="0"/>
              <a:t>Michigan Center for Employee Ownership</a:t>
            </a:r>
          </a:p>
          <a:p>
            <a:pPr marL="0" indent="0">
              <a:buNone/>
            </a:pPr>
            <a:r>
              <a:rPr lang="en-US" sz="3200" dirty="0"/>
              <a:t>Website: www.miceo.org</a:t>
            </a:r>
          </a:p>
          <a:p>
            <a:pPr marL="0" indent="0">
              <a:buNone/>
            </a:pPr>
            <a:r>
              <a:rPr lang="en-US" sz="3200" dirty="0"/>
              <a:t>LinkedIn: Michigan Center for Employee Ownership</a:t>
            </a:r>
          </a:p>
          <a:p>
            <a:pPr marL="0" indent="0">
              <a:buNone/>
            </a:pPr>
            <a:r>
              <a:rPr lang="en-US" sz="3200" dirty="0"/>
              <a:t>Email: rmessing@miceo.org</a:t>
            </a:r>
          </a:p>
          <a:p>
            <a:pPr marL="0" indent="0">
              <a:buNone/>
            </a:pPr>
            <a:r>
              <a:rPr lang="en-US" sz="3200" dirty="0"/>
              <a:t>Phone: 440.567.1060</a:t>
            </a:r>
          </a:p>
        </p:txBody>
      </p:sp>
    </p:spTree>
    <p:extLst>
      <p:ext uri="{BB962C8B-B14F-4D97-AF65-F5344CB8AC3E}">
        <p14:creationId xmlns:p14="http://schemas.microsoft.com/office/powerpoint/2010/main" val="167168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D5DB370-862D-679F-220E-B25A1799D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3" y="0"/>
            <a:ext cx="11086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5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B369-315F-4DB4-E95E-82B970E6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4" y="707633"/>
            <a:ext cx="5477959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do we know about these owners &amp; their companies?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8359-F189-5904-9A34-CBF5E9A0F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79233"/>
            <a:ext cx="10054400" cy="4488734"/>
          </a:xfrm>
        </p:spPr>
        <p:txBody>
          <a:bodyPr>
            <a:normAutofit/>
          </a:bodyPr>
          <a:lstStyle/>
          <a:p>
            <a:r>
              <a:rPr lang="en-US" sz="2800" dirty="0"/>
              <a:t>Less than 20% of these businesses transfer to the 2nd generation, &amp; under 10% to the third generation. </a:t>
            </a:r>
            <a:endParaRPr lang="en-US" sz="800" dirty="0"/>
          </a:p>
          <a:p>
            <a:r>
              <a:rPr lang="en-US" sz="2800" b="1" dirty="0"/>
              <a:t>75% of owners don’t have an exit plan.</a:t>
            </a:r>
            <a:endParaRPr lang="en-US" sz="800" dirty="0"/>
          </a:p>
          <a:p>
            <a:r>
              <a:rPr lang="en-US" sz="2800" dirty="0"/>
              <a:t>Approximately 80% of these owners’ personal wealth is in closely-held businesses.</a:t>
            </a:r>
            <a:endParaRPr lang="en-US" sz="900" dirty="0"/>
          </a:p>
          <a:p>
            <a:r>
              <a:rPr lang="en-US" sz="2800" dirty="0"/>
              <a:t>Outside buyers buy their own self-interest; the business will likely experience significant changes.</a:t>
            </a:r>
          </a:p>
          <a:p>
            <a:r>
              <a:rPr lang="en-US" sz="2800" dirty="0"/>
              <a:t>The majority of previous business owners are dissatisfied with the exit from their business.</a:t>
            </a:r>
          </a:p>
          <a:p>
            <a:endParaRPr lang="en-US" sz="28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4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1136-663B-CFF1-19B1-6FA9B891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07" y="707633"/>
            <a:ext cx="4687410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How to move forward?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7416-C40E-E667-EDDC-7BA0D92E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919" y="1837678"/>
            <a:ext cx="10054400" cy="7898549"/>
          </a:xfrm>
        </p:spPr>
        <p:txBody>
          <a:bodyPr/>
          <a:lstStyle/>
          <a:p>
            <a:pPr marL="67732" indent="0">
              <a:buNone/>
            </a:pPr>
            <a:endParaRPr lang="en-US" sz="800" dirty="0"/>
          </a:p>
          <a:p>
            <a:r>
              <a:rPr lang="en-US" sz="2400" dirty="0"/>
              <a:t>People generally own businesses to accomplish financial and other personal goals. How will you accomplish these goals?</a:t>
            </a:r>
          </a:p>
          <a:p>
            <a:r>
              <a:rPr lang="en-US" sz="2400" dirty="0"/>
              <a:t>Given what was stated about the businesses on the previous slide, what is the best way for business owners to move forward? </a:t>
            </a:r>
          </a:p>
          <a:p>
            <a:pPr marL="67732" indent="0">
              <a:buNone/>
            </a:pPr>
            <a:endParaRPr lang="en-US" sz="1200" dirty="0"/>
          </a:p>
          <a:p>
            <a:pPr marL="67732" indent="0">
              <a:buNone/>
            </a:pPr>
            <a:r>
              <a:rPr lang="en-US" sz="2400" dirty="0"/>
              <a:t>Option 1. – Do Nothing.</a:t>
            </a:r>
          </a:p>
          <a:p>
            <a:pPr marL="67732" indent="0">
              <a:buNone/>
            </a:pPr>
            <a:endParaRPr lang="en-US" sz="1200" dirty="0"/>
          </a:p>
          <a:p>
            <a:pPr marL="67732" indent="0">
              <a:buNone/>
            </a:pPr>
            <a:r>
              <a:rPr lang="en-US" sz="2400" dirty="0"/>
              <a:t>Option 2. – Take Action!</a:t>
            </a:r>
          </a:p>
          <a:p>
            <a:pPr marL="67732" indent="0">
              <a:buNone/>
            </a:pPr>
            <a:r>
              <a:rPr lang="en-US" sz="2400" dirty="0"/>
              <a:t>		Assess</a:t>
            </a:r>
          </a:p>
          <a:p>
            <a:pPr marL="67732" indent="0">
              <a:buNone/>
            </a:pPr>
            <a:r>
              <a:rPr lang="en-US" sz="2400" dirty="0"/>
              <a:t>		Plan</a:t>
            </a:r>
          </a:p>
          <a:p>
            <a:pPr marL="67732" indent="0">
              <a:buNone/>
            </a:pPr>
            <a:r>
              <a:rPr lang="en-US" sz="2400" dirty="0"/>
              <a:t>		Execute</a:t>
            </a:r>
          </a:p>
          <a:p>
            <a:endParaRPr lang="en-US" sz="800" dirty="0"/>
          </a:p>
          <a:p>
            <a:pPr marL="67732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E3E7-C624-8680-C738-2E31C5517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714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48E0-780F-E652-ED99-877FAAEC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707633"/>
            <a:ext cx="5349380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 1.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95D00-BFA0-EFFE-ADC9-A9928DF6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79233"/>
            <a:ext cx="10054400" cy="4488734"/>
          </a:xfrm>
        </p:spPr>
        <p:txBody>
          <a:bodyPr>
            <a:normAutofit/>
          </a:bodyPr>
          <a:lstStyle/>
          <a:p>
            <a:pPr marL="67732" indent="0">
              <a:buNone/>
            </a:pPr>
            <a:r>
              <a:rPr lang="en-US" sz="2800" dirty="0"/>
              <a:t>Regardless of where a business owner is in the ownership cycle (just started, growing the business, or nearing retirement), they should determine their goals for owning the business:</a:t>
            </a:r>
          </a:p>
          <a:p>
            <a:pPr marL="67732" indent="0">
              <a:buNone/>
            </a:pPr>
            <a:endParaRPr lang="en-US" sz="2800" dirty="0"/>
          </a:p>
          <a:p>
            <a:r>
              <a:rPr lang="en-US" sz="2800" dirty="0"/>
              <a:t>The basic economics of their business.</a:t>
            </a:r>
          </a:p>
          <a:p>
            <a:r>
              <a:rPr lang="en-US" sz="2800" dirty="0"/>
              <a:t>The desired lifestyle (now and later).</a:t>
            </a:r>
          </a:p>
          <a:p>
            <a:r>
              <a:rPr lang="en-US" sz="2800" dirty="0"/>
              <a:t>The funding necessary to accomplish those goals</a:t>
            </a:r>
          </a:p>
          <a:p>
            <a:r>
              <a:rPr lang="en-US" sz="2800" dirty="0"/>
              <a:t>The current value of the business.</a:t>
            </a:r>
          </a:p>
          <a:p>
            <a:r>
              <a:rPr lang="en-US" sz="2800" dirty="0"/>
              <a:t>The financial gap between the current and desired value.</a:t>
            </a:r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050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1136-663B-CFF1-19B1-6FA9B891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81" y="707633"/>
            <a:ext cx="5231236" cy="1371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 are your financial resources to accomplish these goals?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D7416-C40E-E667-EDDC-7BA0D92E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919" y="1899298"/>
            <a:ext cx="10054400" cy="7836929"/>
          </a:xfrm>
        </p:spPr>
        <p:txBody>
          <a:bodyPr/>
          <a:lstStyle/>
          <a:p>
            <a:pPr marL="67732" indent="0">
              <a:buNone/>
            </a:pPr>
            <a:endParaRPr lang="en-US" sz="800" dirty="0"/>
          </a:p>
          <a:p>
            <a:r>
              <a:rPr lang="en-US" sz="2800" dirty="0"/>
              <a:t>As a business owner, you have assets/resources that you hold personally and assets/resources that are held within the company.</a:t>
            </a:r>
          </a:p>
          <a:p>
            <a:endParaRPr lang="en-US" sz="800" dirty="0"/>
          </a:p>
          <a:p>
            <a:pPr marL="67732" indent="0">
              <a:buNone/>
            </a:pPr>
            <a:r>
              <a:rPr lang="en-US" sz="2800" dirty="0"/>
              <a:t>Personal Items:</a:t>
            </a:r>
          </a:p>
          <a:p>
            <a:pPr marL="67732" indent="0">
              <a:buNone/>
            </a:pPr>
            <a:r>
              <a:rPr lang="en-US" sz="2800" dirty="0"/>
              <a:t>Cash, investments, vehicles, retirement accounts, real estate, and collectibles. </a:t>
            </a:r>
          </a:p>
          <a:p>
            <a:pPr marL="67732" indent="0">
              <a:buNone/>
            </a:pPr>
            <a:endParaRPr lang="en-US" sz="2800" dirty="0"/>
          </a:p>
          <a:p>
            <a:pPr marL="67732" indent="0">
              <a:buNone/>
            </a:pPr>
            <a:r>
              <a:rPr lang="en-US" sz="2800" dirty="0"/>
              <a:t>Business: </a:t>
            </a:r>
          </a:p>
          <a:p>
            <a:pPr marL="67732" indent="0">
              <a:buNone/>
            </a:pPr>
            <a:r>
              <a:rPr lang="en-US" sz="2800" dirty="0"/>
              <a:t>The value of the business </a:t>
            </a:r>
          </a:p>
          <a:p>
            <a:endParaRPr lang="en-US" sz="800" dirty="0"/>
          </a:p>
          <a:p>
            <a:pPr marL="67732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E3E7-C624-8680-C738-2E31C5517F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576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48E0-780F-E652-ED99-877FAAEC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707633"/>
            <a:ext cx="5349380" cy="137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Mr. &amp; Mrs. John Q. Public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95D00-BFA0-EFFE-ADC9-A9928DF6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033" y="2079233"/>
            <a:ext cx="10054400" cy="4488734"/>
          </a:xfrm>
        </p:spPr>
        <p:txBody>
          <a:bodyPr>
            <a:normAutofit/>
          </a:bodyPr>
          <a:lstStyle/>
          <a:p>
            <a:pPr marL="67732" indent="0">
              <a:buNone/>
            </a:pPr>
            <a:r>
              <a:rPr lang="en-US" sz="2800" u="sng" dirty="0"/>
              <a:t>Major Goals</a:t>
            </a:r>
            <a:r>
              <a:rPr lang="en-US" sz="2800" dirty="0"/>
              <a:t>:</a:t>
            </a:r>
          </a:p>
          <a:p>
            <a:pPr marL="67732" indent="0">
              <a:buNone/>
            </a:pPr>
            <a:r>
              <a:rPr lang="en-US" sz="2800" dirty="0"/>
              <a:t>Retire in five years</a:t>
            </a:r>
          </a:p>
          <a:p>
            <a:pPr marL="67732" indent="0">
              <a:buNone/>
            </a:pPr>
            <a:r>
              <a:rPr lang="en-US" sz="2800" dirty="0"/>
              <a:t>Maintain current Grand Rapids residence</a:t>
            </a:r>
          </a:p>
          <a:p>
            <a:pPr marL="67732" indent="0">
              <a:buNone/>
            </a:pPr>
            <a:r>
              <a:rPr lang="en-US" sz="2800" dirty="0"/>
              <a:t>Maintain current living standard</a:t>
            </a:r>
          </a:p>
          <a:p>
            <a:pPr marL="67732" indent="0">
              <a:buNone/>
            </a:pPr>
            <a:r>
              <a:rPr lang="en-US" sz="2800" dirty="0"/>
              <a:t>Spend one month a year down south</a:t>
            </a:r>
          </a:p>
          <a:p>
            <a:pPr marL="67732" indent="0">
              <a:buNone/>
            </a:pPr>
            <a:r>
              <a:rPr lang="en-US" sz="2800" dirty="0"/>
              <a:t>Take one major trip a year</a:t>
            </a:r>
          </a:p>
          <a:p>
            <a:pPr marL="67732" indent="0">
              <a:buNone/>
            </a:pPr>
            <a:endParaRPr lang="en-US" sz="2800" dirty="0"/>
          </a:p>
          <a:p>
            <a:pPr marL="67732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728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1583</Words>
  <Application>Microsoft Office PowerPoint</Application>
  <PresentationFormat>Widescreen</PresentationFormat>
  <Paragraphs>282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Nixie One</vt:lpstr>
      <vt:lpstr>Roboto Slab</vt:lpstr>
      <vt:lpstr>Office Theme</vt:lpstr>
      <vt:lpstr>Local First Workshop Building Wealth &amp; Impact in Your Small Business    Grand Rapids, June 6, 2023</vt:lpstr>
      <vt:lpstr>Michigan Center for Employee Ownership</vt:lpstr>
      <vt:lpstr>PowerPoint Presentation</vt:lpstr>
      <vt:lpstr>PowerPoint Presentation</vt:lpstr>
      <vt:lpstr>What do we know about these owners &amp; their companies?</vt:lpstr>
      <vt:lpstr>How to move forward?  </vt:lpstr>
      <vt:lpstr> 1. Assessment</vt:lpstr>
      <vt:lpstr>What are your financial resources to accomplish these goals?</vt:lpstr>
      <vt:lpstr>Mr. &amp; Mrs. John Q. Public</vt:lpstr>
      <vt:lpstr>Mr. &amp; Mrs. John Q. Public</vt:lpstr>
      <vt:lpstr>List your major goals and desires</vt:lpstr>
      <vt:lpstr>Take stock of your financial stake</vt:lpstr>
      <vt:lpstr>Plan Development</vt:lpstr>
      <vt:lpstr>Plan Goals</vt:lpstr>
      <vt:lpstr>What Drives Business Value</vt:lpstr>
      <vt:lpstr>What is under your control?</vt:lpstr>
      <vt:lpstr>Focus on Retaining &amp; Developing Staff</vt:lpstr>
      <vt:lpstr>Roles &amp; Responsibilities</vt:lpstr>
      <vt:lpstr>Plan Execution</vt:lpstr>
      <vt:lpstr>Why Consider an Exit to Employee Ownership  </vt:lpstr>
      <vt:lpstr>Why Employee Ownership vs.  An Outside Sale </vt:lpstr>
      <vt:lpstr> Employee Ownership candidate characteristics</vt:lpstr>
      <vt:lpstr>Three main employee ownership structures</vt:lpstr>
      <vt:lpstr>PowerPoint Presentation</vt:lpstr>
      <vt:lpstr>Structure Highlights</vt:lpstr>
      <vt:lpstr>Worker Cooperatives</vt:lpstr>
      <vt:lpstr>Worker Cooperatives</vt:lpstr>
      <vt:lpstr>EOTs</vt:lpstr>
      <vt:lpstr>Resources Available to Support Employee Ownership Conversions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 Messing</dc:creator>
  <cp:lastModifiedBy>Roy Messing</cp:lastModifiedBy>
  <cp:revision>36</cp:revision>
  <cp:lastPrinted>2023-03-27T12:34:48Z</cp:lastPrinted>
  <dcterms:created xsi:type="dcterms:W3CDTF">2023-02-06T21:14:12Z</dcterms:created>
  <dcterms:modified xsi:type="dcterms:W3CDTF">2023-06-03T14:37:22Z</dcterms:modified>
</cp:coreProperties>
</file>